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75" r:id="rId9"/>
    <p:sldId id="277" r:id="rId10"/>
    <p:sldId id="259" r:id="rId11"/>
    <p:sldId id="265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6327"/>
  </p:normalViewPr>
  <p:slideViewPr>
    <p:cSldViewPr snapToGrid="0">
      <p:cViewPr varScale="1">
        <p:scale>
          <a:sx n="115" d="100"/>
          <a:sy n="115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33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31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01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2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91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54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5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93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9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68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26A9-06B8-C240-A0F3-2B23E96AAD92}" type="datetimeFigureOut">
              <a:rPr lang="de-DE" smtClean="0"/>
              <a:t>26.09.2023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3838-C2EE-B748-81A0-71BC9F64A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5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87EBB-8931-24F3-ECFB-3BC744E42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782" y="358346"/>
            <a:ext cx="9144000" cy="2387600"/>
          </a:xfrm>
        </p:spPr>
        <p:txBody>
          <a:bodyPr/>
          <a:lstStyle/>
          <a:p>
            <a:r>
              <a:rPr lang="de-DE" b="1" dirty="0">
                <a:latin typeface="The Hand Extrablack" panose="03070502030502020204" pitchFamily="66" charset="0"/>
              </a:rPr>
              <a:t>BRH – EBB</a:t>
            </a:r>
            <a:br>
              <a:rPr lang="de-DE" b="1" dirty="0">
                <a:latin typeface="The Hand Extrablack" panose="03070502030502020204" pitchFamily="66" charset="0"/>
              </a:rPr>
            </a:br>
            <a:r>
              <a:rPr lang="de-DE" sz="4000" b="1" dirty="0">
                <a:latin typeface="The Hand Extrablack" panose="03070502030502020204" pitchFamily="66" charset="0"/>
              </a:rPr>
              <a:t>26.09.2023</a:t>
            </a:r>
            <a:br>
              <a:rPr lang="de-DE" sz="4000" b="1" dirty="0">
                <a:latin typeface="The Hand Extrablack" panose="03070502030502020204" pitchFamily="66" charset="0"/>
              </a:rPr>
            </a:br>
            <a:r>
              <a:rPr lang="de-DE" sz="3200" b="1" dirty="0">
                <a:latin typeface="The Hand Extrablack" panose="03070502030502020204" pitchFamily="66" charset="0"/>
              </a:rPr>
              <a:t>08.30 – 13.30 Uhr</a:t>
            </a:r>
            <a:endParaRPr lang="de-DE" b="1" dirty="0">
              <a:latin typeface="The Hand Extrablack" panose="03070502030502020204" pitchFamily="66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626983-D0FE-7248-BB38-C17995A7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9879" y="3214254"/>
            <a:ext cx="9144000" cy="1286163"/>
          </a:xfrm>
        </p:spPr>
        <p:txBody>
          <a:bodyPr/>
          <a:lstStyle/>
          <a:p>
            <a:r>
              <a:rPr lang="de-DE" b="1" dirty="0">
                <a:latin typeface="The Hand Extrablack" panose="03070502030502020204" pitchFamily="66" charset="0"/>
              </a:rPr>
              <a:t>Studienseminar, Offenbach</a:t>
            </a:r>
          </a:p>
          <a:p>
            <a:r>
              <a:rPr lang="de-DE" sz="2000" b="1" dirty="0">
                <a:latin typeface="The Hand Extrablack" panose="03070502030502020204" pitchFamily="66" charset="0"/>
              </a:rPr>
              <a:t>Christiane Beike / Anja Buchmann / Annika Krienke / </a:t>
            </a:r>
          </a:p>
          <a:p>
            <a:r>
              <a:rPr lang="de-DE" sz="2000" b="1" dirty="0">
                <a:latin typeface="The Hand Extrablack" panose="03070502030502020204" pitchFamily="66" charset="0"/>
              </a:rPr>
              <a:t>Renato Stanic / Kaneko Sunagawa-Lutz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B0A6BB1-2CBC-ED5F-4D00-5E35BC4E3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29" y="358346"/>
            <a:ext cx="1728418" cy="22365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74B879-A36C-5587-D4E4-23486D8C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23633" y="2598165"/>
            <a:ext cx="2236574" cy="59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3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4B39C-1F02-C0CD-1BF7-1B9C73C1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de-DE" sz="5400" b="1">
                <a:latin typeface="The Hand Extrablack" panose="03070502030502020204" pitchFamily="66" charset="0"/>
              </a:rPr>
              <a:t>Meine berufliche Handlungssituation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24C8F-0FE3-0210-11F7-E701DD19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200" b="1" dirty="0">
                <a:latin typeface="The Hand Extrablack" panose="03070502030502020204" pitchFamily="66" charset="0"/>
              </a:rPr>
              <a:t>1)</a:t>
            </a:r>
          </a:p>
          <a:p>
            <a:pPr lvl="1">
              <a:buFont typeface="Symbol" pitchFamily="2" charset="2"/>
              <a:buChar char="-"/>
            </a:pPr>
            <a:r>
              <a:rPr lang="de-DE" sz="2200" dirty="0">
                <a:latin typeface="The Hand Extrablack" panose="03070502030502020204" pitchFamily="66" charset="0"/>
              </a:rPr>
              <a:t>Reflexion mit Hilfe des Lernbegleitbogens (Unterrichtsfeedback/ - </a:t>
            </a:r>
            <a:r>
              <a:rPr lang="de-DE" sz="2200" dirty="0" err="1">
                <a:latin typeface="The Hand Extrablack" panose="03070502030502020204" pitchFamily="66" charset="0"/>
              </a:rPr>
              <a:t>erfahrungen</a:t>
            </a:r>
            <a:r>
              <a:rPr lang="de-DE" sz="2200" dirty="0">
                <a:latin typeface="The Hand Extrablack" panose="03070502030502020204" pitchFamily="66" charset="0"/>
              </a:rPr>
              <a:t>) sowie Impulsen aus den Fachmodulen</a:t>
            </a:r>
          </a:p>
          <a:p>
            <a:pPr marL="0" indent="0">
              <a:buNone/>
            </a:pPr>
            <a:r>
              <a:rPr lang="de-DE" sz="2200" dirty="0">
                <a:latin typeface="The Hand Extrablack" panose="03070502030502020204" pitchFamily="66" charset="0"/>
              </a:rPr>
              <a:t>2)</a:t>
            </a:r>
          </a:p>
          <a:p>
            <a:pPr lvl="1">
              <a:buFont typeface="Symbol" pitchFamily="2" charset="2"/>
              <a:buChar char="-"/>
            </a:pPr>
            <a:r>
              <a:rPr lang="de-DE" sz="2200" dirty="0">
                <a:latin typeface="The Hand Extrablack" panose="03070502030502020204" pitchFamily="66" charset="0"/>
              </a:rPr>
              <a:t>Feedback mit </a:t>
            </a:r>
            <a:r>
              <a:rPr lang="de-DE" sz="2200" dirty="0" err="1">
                <a:latin typeface="The Hand Extrablack" panose="03070502030502020204" pitchFamily="66" charset="0"/>
              </a:rPr>
              <a:t>LiV</a:t>
            </a:r>
            <a:r>
              <a:rPr lang="de-DE" sz="2200" dirty="0">
                <a:latin typeface="The Hand Extrablack" panose="03070502030502020204" pitchFamily="66" charset="0"/>
              </a:rPr>
              <a:t> und mit den Ausbilder*innen</a:t>
            </a:r>
          </a:p>
          <a:p>
            <a:pPr marL="0" indent="0">
              <a:buNone/>
            </a:pPr>
            <a:r>
              <a:rPr lang="de-DE" sz="2200" dirty="0">
                <a:latin typeface="The Hand Extrablack" panose="03070502030502020204" pitchFamily="66" charset="0"/>
              </a:rPr>
              <a:t>3)</a:t>
            </a:r>
          </a:p>
          <a:p>
            <a:pPr lvl="1">
              <a:buFont typeface="Symbol" pitchFamily="2" charset="2"/>
              <a:buChar char="-"/>
            </a:pPr>
            <a:r>
              <a:rPr lang="de-DE" sz="2200" dirty="0">
                <a:latin typeface="The Hand Extrablack" panose="03070502030502020204" pitchFamily="66" charset="0"/>
              </a:rPr>
              <a:t>Einzelarbeit zur Ergebnissicherung</a:t>
            </a:r>
          </a:p>
          <a:p>
            <a:pPr marL="0" indent="0">
              <a:buNone/>
            </a:pPr>
            <a:endParaRPr lang="de-DE" sz="2200" dirty="0">
              <a:latin typeface="The Hand Extrablack" panose="03070502030502020204" pitchFamily="66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B0A20B-1C22-4D3F-0A79-DE0109E27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0" r="2" b="156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105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0896D9-6420-2AD0-AEB1-C5DF69DF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he Hand" panose="03070502030502020204" pitchFamily="66" charset="0"/>
              </a:rPr>
              <a:t>BRH-Team: </a:t>
            </a:r>
            <a:r>
              <a:rPr lang="en-US" sz="4000" b="1" dirty="0" err="1">
                <a:solidFill>
                  <a:schemeClr val="tx2"/>
                </a:solidFill>
                <a:latin typeface="The Hand" panose="03070502030502020204" pitchFamily="66" charset="0"/>
              </a:rPr>
              <a:t>Organisation</a:t>
            </a:r>
            <a:endParaRPr lang="en-US" sz="4000" b="1" dirty="0">
              <a:solidFill>
                <a:schemeClr val="tx2"/>
              </a:solidFill>
              <a:latin typeface="The Hand" panose="03070502030502020204" pitchFamily="66" charset="0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A713408-AB49-CA88-C735-A1D7A06FE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14"/>
          <a:stretch/>
        </p:blipFill>
        <p:spPr>
          <a:xfrm rot="5400000">
            <a:off x="3995270" y="-3995271"/>
            <a:ext cx="4201459" cy="1219200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78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34" y="0"/>
            <a:ext cx="5419956" cy="69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5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CCC3AB-DADC-AFE5-2928-748999B8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93" y="2018306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 err="1">
                <a:latin typeface="The Hand" panose="03070502030502020204" pitchFamily="66" charset="0"/>
              </a:rPr>
              <a:t>Begrüßung</a:t>
            </a:r>
            <a:r>
              <a:rPr lang="en-US" sz="4200" b="1" dirty="0">
                <a:latin typeface="The Hand" panose="03070502030502020204" pitchFamily="66" charset="0"/>
              </a:rPr>
              <a:t/>
            </a:r>
            <a:br>
              <a:rPr lang="en-US" sz="4200" b="1" dirty="0">
                <a:latin typeface="The Hand" panose="03070502030502020204" pitchFamily="66" charset="0"/>
              </a:rPr>
            </a:br>
            <a:r>
              <a:rPr lang="en-US" sz="4200" b="1" dirty="0" err="1">
                <a:latin typeface="The Hand" panose="03070502030502020204" pitchFamily="66" charset="0"/>
              </a:rPr>
              <a:t>Organisation</a:t>
            </a:r>
            <a:r>
              <a:rPr lang="en-US" sz="4200" b="1" dirty="0">
                <a:latin typeface="The Hand" panose="03070502030502020204" pitchFamily="66" charset="0"/>
              </a:rPr>
              <a:t/>
            </a:r>
            <a:br>
              <a:rPr lang="en-US" sz="4200" b="1" dirty="0">
                <a:latin typeface="The Hand" panose="03070502030502020204" pitchFamily="66" charset="0"/>
              </a:rPr>
            </a:br>
            <a:r>
              <a:rPr lang="en-US" sz="4200" b="1" dirty="0" err="1">
                <a:latin typeface="The Hand" panose="03070502030502020204" pitchFamily="66" charset="0"/>
              </a:rPr>
              <a:t>Eisbrecher</a:t>
            </a:r>
            <a:r>
              <a:rPr lang="en-US" sz="4200" b="1" dirty="0">
                <a:latin typeface="The Hand" panose="03070502030502020204" pitchFamily="66" charset="0"/>
              </a:rPr>
              <a:t/>
            </a:r>
            <a:br>
              <a:rPr lang="en-US" sz="4200" b="1" dirty="0">
                <a:latin typeface="The Hand" panose="03070502030502020204" pitchFamily="66" charset="0"/>
              </a:rPr>
            </a:br>
            <a:r>
              <a:rPr lang="en-US" sz="4200" b="1" dirty="0"/>
              <a:t/>
            </a:r>
            <a:br>
              <a:rPr lang="en-US" sz="4200" b="1" dirty="0"/>
            </a:br>
            <a:r>
              <a:rPr lang="en-US" sz="4200" b="1" dirty="0"/>
              <a:t/>
            </a:r>
            <a:br>
              <a:rPr lang="en-US" sz="4200" b="1" dirty="0"/>
            </a:br>
            <a:endParaRPr lang="en-US" sz="42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4318F3-C4AF-347A-37EF-91DB22CB0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7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6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A846B3-F2AE-11B6-4817-8E40BBCD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3" y="1153571"/>
            <a:ext cx="3580366" cy="44611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FFFFFF"/>
                </a:solidFill>
                <a:latin typeface="The Hand" panose="03070502030502020204" pitchFamily="66" charset="0"/>
              </a:rPr>
              <a:t>Austausch in den professionellen Lerngemein-</a:t>
            </a:r>
            <a:r>
              <a:rPr lang="de-DE" sz="4000" b="1" dirty="0" err="1">
                <a:solidFill>
                  <a:srgbClr val="FFFFFF"/>
                </a:solidFill>
                <a:latin typeface="The Hand" panose="03070502030502020204" pitchFamily="66" charset="0"/>
              </a:rPr>
              <a:t>schaften</a:t>
            </a:r>
            <a:endParaRPr lang="de-DE" sz="4000" b="1" dirty="0">
              <a:solidFill>
                <a:srgbClr val="FFFFFF"/>
              </a:solidFill>
              <a:latin typeface="The Hand" panose="03070502030502020204" pitchFamily="66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049138-D27F-B4A7-0406-C8DEE14A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sz="3200" b="1" dirty="0">
                <a:latin typeface="The Hand" panose="03070502030502020204" pitchFamily="66" charset="0"/>
              </a:rPr>
              <a:t>Was beschäftigt mich?</a:t>
            </a:r>
          </a:p>
          <a:p>
            <a:r>
              <a:rPr lang="de-DE" sz="3200" b="1" dirty="0">
                <a:latin typeface="The Hand" panose="03070502030502020204" pitchFamily="66" charset="0"/>
              </a:rPr>
              <a:t>Was beunruhigt, irritiert mich?</a:t>
            </a:r>
          </a:p>
          <a:p>
            <a:r>
              <a:rPr lang="de-DE" sz="3200" b="1" dirty="0">
                <a:latin typeface="The Hand" panose="03070502030502020204" pitchFamily="66" charset="0"/>
              </a:rPr>
              <a:t>Wobei habe ich Hilfsbedarf?</a:t>
            </a:r>
          </a:p>
          <a:p>
            <a:r>
              <a:rPr lang="de-DE" sz="3200" b="1" dirty="0">
                <a:latin typeface="The Hand" panose="03070502030502020204" pitchFamily="66" charset="0"/>
              </a:rPr>
              <a:t>Wie geht es mir in meiner Ausbildungssituation?</a:t>
            </a:r>
          </a:p>
          <a:p>
            <a:pPr marL="0" indent="0">
              <a:buNone/>
            </a:pPr>
            <a:endParaRPr lang="de-DE" sz="3200" b="1" dirty="0">
              <a:latin typeface="The Hand" panose="03070502030502020204" pitchFamily="66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200" b="1" dirty="0">
                <a:latin typeface="The Hand" panose="03070502030502020204" pitchFamily="66" charset="0"/>
              </a:rPr>
              <a:t>Verschriftlichen Sie bitte Ihre Gedanken!</a:t>
            </a:r>
          </a:p>
        </p:txBody>
      </p:sp>
    </p:spTree>
    <p:extLst>
      <p:ext uri="{BB962C8B-B14F-4D97-AF65-F5344CB8AC3E}">
        <p14:creationId xmlns:p14="http://schemas.microsoft.com/office/powerpoint/2010/main" val="106421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48C81-FD9F-45F8-C135-A1543C7A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e-DE" sz="6000" b="1" dirty="0">
                <a:latin typeface="The Hand" panose="03070502030502020204" pitchFamily="66" charset="0"/>
              </a:rPr>
              <a:t>Plenum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AE98C8-B544-8686-7208-974E9E97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The Hand" panose="03070502030502020204" pitchFamily="66" charset="0"/>
              </a:rPr>
              <a:t>Austausch der Ergebnisse und Anliegen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27DD0-9E54-C292-6181-AAF80CB66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7" r="2979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AC3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3BADA-3A76-4274-6033-F8D66D9B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The Hand Extrablack" panose="03070502030502020204" pitchFamily="66" charset="0"/>
              </a:rPr>
              <a:t>Erziehen – Beraten - Betreuen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69DE25-069E-8CAD-4985-BE50BDDC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438400"/>
            <a:ext cx="3988170" cy="3785419"/>
          </a:xfrm>
        </p:spPr>
        <p:txBody>
          <a:bodyPr>
            <a:noAutofit/>
          </a:bodyPr>
          <a:lstStyle/>
          <a:p>
            <a:r>
              <a:rPr lang="de-DE" sz="2400" b="1" dirty="0">
                <a:latin typeface="The Hand Extrablack" panose="03070502030502020204" pitchFamily="66" charset="0"/>
              </a:rPr>
              <a:t>Kooperatives Lernen – ein Prinzip</a:t>
            </a:r>
          </a:p>
          <a:p>
            <a:r>
              <a:rPr lang="de-DE" sz="2400" b="1" dirty="0">
                <a:latin typeface="The Hand Extrablack" panose="03070502030502020204" pitchFamily="66" charset="0"/>
              </a:rPr>
              <a:t>AA:</a:t>
            </a:r>
          </a:p>
          <a:p>
            <a:pPr lvl="1"/>
            <a:r>
              <a:rPr lang="de-DE" b="1" dirty="0">
                <a:latin typeface="The Hand Extrablack" panose="03070502030502020204" pitchFamily="66" charset="0"/>
              </a:rPr>
              <a:t>Rekonstruieren Sie sich in Ihren Kleingruppen das Schaubild und stellen Sie Bezüge zu Ihrer eigenen Unterrichtspraxis her!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2314BA-4B29-BA5D-8B13-D150FFE40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95" y="807593"/>
            <a:ext cx="4060665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498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stopwatch">
            <a:extLst>
              <a:ext uri="{FF2B5EF4-FFF2-40B4-BE49-F238E27FC236}">
                <a16:creationId xmlns:a16="http://schemas.microsoft.com/office/drawing/2014/main" id="{D6515B4C-3298-737F-CC3D-BDD96894A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" b="153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EA2026-2CBA-D7DF-D145-CAED429A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e Hand" panose="03070502030502020204" pitchFamily="66" charset="0"/>
              </a:rPr>
              <a:t>Pause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8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3BADA-3A76-4274-6033-F8D66D9B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80" y="138935"/>
            <a:ext cx="6422849" cy="1676603"/>
          </a:xfrm>
        </p:spPr>
        <p:txBody>
          <a:bodyPr>
            <a:normAutofit fontScale="90000"/>
          </a:bodyPr>
          <a:lstStyle/>
          <a:p>
            <a:r>
              <a:rPr lang="de-DE" sz="6000" b="1" dirty="0">
                <a:latin typeface="The Hand" panose="03070502030502020204" pitchFamily="66" charset="0"/>
              </a:rPr>
              <a:t>Erziehen – Beraten - Betreuen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3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2314BA-4B29-BA5D-8B13-D150FFE40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7" t="33148" r="19985" b="40042"/>
          <a:stretch/>
        </p:blipFill>
        <p:spPr>
          <a:xfrm>
            <a:off x="761364" y="2546623"/>
            <a:ext cx="3113280" cy="1764754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69DE25-069E-8CAD-4985-BE50BDDC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1881809"/>
            <a:ext cx="6422848" cy="527436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4000" b="1" dirty="0">
                <a:latin typeface="The Hand Extrablack" panose="03070502030502020204" pitchFamily="66" charset="0"/>
              </a:rPr>
              <a:t>Lerntheke</a:t>
            </a:r>
          </a:p>
          <a:p>
            <a:r>
              <a:rPr lang="de-DE" sz="4000" b="1" dirty="0">
                <a:latin typeface="The Hand Extrablack" panose="03070502030502020204" pitchFamily="66" charset="0"/>
              </a:rPr>
              <a:t>AA:</a:t>
            </a:r>
          </a:p>
          <a:p>
            <a:pPr marL="0" indent="0">
              <a:buNone/>
            </a:pPr>
            <a:r>
              <a:rPr lang="de-DE" sz="4000" b="1" dirty="0">
                <a:latin typeface="The Hand Extrablack" panose="03070502030502020204" pitchFamily="66" charset="0"/>
              </a:rPr>
              <a:t>Einzelarbeit (30 Minuten):</a:t>
            </a:r>
          </a:p>
          <a:p>
            <a:r>
              <a:rPr lang="de-DE" sz="4400" b="1" dirty="0">
                <a:latin typeface="The Hand Extrablack" panose="03070502030502020204" pitchFamily="66" charset="0"/>
              </a:rPr>
              <a:t>Sichten Sie die zur Verfügung gestellte Literatur und Praxisbeispiele der Lerntheke.</a:t>
            </a:r>
          </a:p>
          <a:p>
            <a:r>
              <a:rPr lang="de-DE" sz="4400" b="1" dirty="0">
                <a:latin typeface="The Hand Extrablack" panose="03070502030502020204" pitchFamily="66" charset="0"/>
              </a:rPr>
              <a:t>Wählen Sie interessengeleitet ein Beispiel aus und lesen Sie sich ein.</a:t>
            </a:r>
          </a:p>
          <a:p>
            <a:pPr marL="0" indent="0">
              <a:buNone/>
            </a:pPr>
            <a:r>
              <a:rPr lang="de-DE" sz="4400" b="1" dirty="0">
                <a:latin typeface="The Hand Extrablack" panose="03070502030502020204" pitchFamily="66" charset="0"/>
              </a:rPr>
              <a:t>Arbeit in der professionellen Lerngemeinschaft (30 Minuten): </a:t>
            </a:r>
          </a:p>
          <a:p>
            <a:r>
              <a:rPr lang="de-DE" sz="4400" b="1" dirty="0">
                <a:latin typeface="The Hand Extrablack" panose="03070502030502020204" pitchFamily="66" charset="0"/>
              </a:rPr>
              <a:t>Nutzen Sie die Impulsfragen für den sich anschließenden Austausch in der Lerngruppe:</a:t>
            </a:r>
          </a:p>
          <a:p>
            <a:pPr lvl="1">
              <a:buBlip>
                <a:blip r:embed="rId2"/>
              </a:buBlip>
            </a:pPr>
            <a:r>
              <a:rPr lang="de-DE" sz="4400" b="1" dirty="0">
                <a:latin typeface="The Hand Extrablack" panose="03070502030502020204" pitchFamily="66" charset="0"/>
              </a:rPr>
              <a:t>Welche Vorteile / Herausforderungen sehen Sie in kooperativem Lernen?</a:t>
            </a:r>
          </a:p>
          <a:p>
            <a:pPr lvl="1">
              <a:buBlip>
                <a:blip r:embed="rId2"/>
              </a:buBlip>
            </a:pPr>
            <a:r>
              <a:rPr lang="de-DE" sz="4400" b="1" dirty="0">
                <a:latin typeface="The Hand Extrablack" panose="03070502030502020204" pitchFamily="66" charset="0"/>
              </a:rPr>
              <a:t>Wie könnten Sie mit Ihrer Lerngruppe kooperatives Lernen beginnen?</a:t>
            </a:r>
          </a:p>
          <a:p>
            <a:pPr lvl="1">
              <a:buBlip>
                <a:blip r:embed="rId2"/>
              </a:buBlip>
            </a:pPr>
            <a:r>
              <a:rPr lang="de-DE" sz="4400" b="1" dirty="0">
                <a:latin typeface="The Hand Extrablack" panose="03070502030502020204" pitchFamily="66" charset="0"/>
              </a:rPr>
              <a:t>Welche kooperativen Lernformen können Sie sich in Ihrer Lerngruppe vorstellen?</a:t>
            </a:r>
          </a:p>
          <a:p>
            <a:pPr lvl="1">
              <a:buBlip>
                <a:blip r:embed="rId2"/>
              </a:buBlip>
            </a:pPr>
            <a:r>
              <a:rPr lang="de-DE" sz="4400" b="1" dirty="0">
                <a:latin typeface="The Hand Extrablack" panose="03070502030502020204" pitchFamily="66" charset="0"/>
              </a:rPr>
              <a:t>Welche Materialien benötigen Sie dafür?</a:t>
            </a:r>
          </a:p>
          <a:p>
            <a:r>
              <a:rPr lang="de-DE" sz="4000" b="1" dirty="0">
                <a:latin typeface="The Hand Extrablack" panose="03070502030502020204" pitchFamily="66" charset="0"/>
              </a:rPr>
              <a:t>Plenum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9808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14F79F-70CC-93AF-12E8-BC9E2AFC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5995987" cy="1494000"/>
          </a:xfrm>
        </p:spPr>
        <p:txBody>
          <a:bodyPr anchor="t">
            <a:normAutofit/>
          </a:bodyPr>
          <a:lstStyle/>
          <a:p>
            <a:r>
              <a:rPr lang="de-DE" b="1">
                <a:latin typeface="The Hand Extrablack" panose="03070502030502020204" pitchFamily="66" charset="0"/>
              </a:rPr>
              <a:t>Portfolioeintrag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8CA56-DB99-AE27-F679-1CBE7CD2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0"/>
            <a:ext cx="6015897" cy="3844800"/>
          </a:xfrm>
        </p:spPr>
        <p:txBody>
          <a:bodyPr>
            <a:normAutofit fontScale="85000" lnSpcReduction="10000"/>
          </a:bodyPr>
          <a:lstStyle/>
          <a:p>
            <a:r>
              <a:rPr lang="de-DE" sz="2000" b="1" u="sng" dirty="0">
                <a:solidFill>
                  <a:schemeClr val="tx1">
                    <a:alpha val="60000"/>
                  </a:schemeClr>
                </a:solidFill>
                <a:latin typeface="The Hand Extrablack" panose="03070502030502020204" pitchFamily="66" charset="0"/>
              </a:rPr>
              <a:t>Arbeitstheorie und </a:t>
            </a:r>
            <a:r>
              <a:rPr lang="de-DE" sz="2000" b="1" dirty="0">
                <a:solidFill>
                  <a:schemeClr val="tx1">
                    <a:alpha val="60000"/>
                  </a:schemeClr>
                </a:solidFill>
                <a:latin typeface="The Hand Extrablack" panose="03070502030502020204" pitchFamily="66" charset="0"/>
              </a:rPr>
              <a:t>p</a:t>
            </a:r>
            <a:r>
              <a:rPr lang="de-DE" sz="2000" b="1" u="sng" dirty="0">
                <a:solidFill>
                  <a:schemeClr val="tx1">
                    <a:alpha val="60000"/>
                  </a:schemeClr>
                </a:solidFill>
                <a:latin typeface="The Hand Extrablack" panose="03070502030502020204" pitchFamily="66" charset="0"/>
              </a:rPr>
              <a:t>ersönliche Ausbildun</a:t>
            </a:r>
            <a:r>
              <a:rPr lang="de-DE" sz="2000" b="1" dirty="0">
                <a:solidFill>
                  <a:schemeClr val="tx1">
                    <a:alpha val="60000"/>
                  </a:schemeClr>
                </a:solidFill>
                <a:latin typeface="The Hand Extrablack" panose="03070502030502020204" pitchFamily="66" charset="0"/>
              </a:rPr>
              <a:t>g</a:t>
            </a:r>
            <a:r>
              <a:rPr lang="de-DE" sz="2000" b="1" u="sng" dirty="0">
                <a:solidFill>
                  <a:schemeClr val="tx1">
                    <a:alpha val="60000"/>
                  </a:schemeClr>
                </a:solidFill>
                <a:latin typeface="The Hand Extrablack" panose="03070502030502020204" pitchFamily="66" charset="0"/>
              </a:rPr>
              <a:t>sziele</a:t>
            </a:r>
          </a:p>
          <a:p>
            <a:r>
              <a:rPr lang="de-DE" sz="2000" b="1" dirty="0">
                <a:solidFill>
                  <a:schemeClr val="tx1">
                    <a:alpha val="60000"/>
                  </a:schemeClr>
                </a:solidFill>
                <a:latin typeface="The Hand Extrablack" panose="03070502030502020204" pitchFamily="66" charset="0"/>
              </a:rPr>
              <a:t>Wenn Sie unterrichten, müssen Sie immer zu Beginn didaktische Entscheidungen treffen und Unterrichtsmethoden anwenden. Sie verbinden damit verschiedene Vorstellungen, Sie setzen Prioritäten, Sie treffen Entscheidungen zur Vorgehensweise – mit anderen Worten, Sie haben eine provisorische Arbeitstheorie, eine subjektive Theorie über Unterricht. Auf der Grundlage dieser Arbeitstheorie haben Sie auch Ihre persönlichen Ziele für Ihre eigene Ausbildung als Lehrkraft.</a:t>
            </a:r>
          </a:p>
          <a:p>
            <a:endParaRPr lang="de-DE" sz="2000" b="1" dirty="0">
              <a:solidFill>
                <a:schemeClr val="tx1">
                  <a:alpha val="60000"/>
                </a:schemeClr>
              </a:solidFill>
              <a:latin typeface="The Hand Extrablack" panose="03070502030502020204" pitchFamily="66" charset="0"/>
            </a:endParaRPr>
          </a:p>
          <a:p>
            <a:r>
              <a:rPr lang="de-DE" sz="2000" b="1" dirty="0">
                <a:solidFill>
                  <a:schemeClr val="tx1">
                    <a:alpha val="60000"/>
                  </a:schemeClr>
                </a:solidFill>
                <a:latin typeface="The Hand Extrablack" panose="03070502030502020204" pitchFamily="66" charset="0"/>
              </a:rPr>
              <a:t>Sie können Ihre persönlichen Ziele immer aus Ihrer Arbeitstheorie ableiten. Was genau wollen Sie im Bereich des „Kooperativen Lernens“ experimentieren? Mit welchen Wiederständen und Chancen rechnen Sie?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63A4BE-72D1-A8ED-B5F4-DF302DE6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5" t="31860" r="31021" b="40870"/>
          <a:stretch/>
        </p:blipFill>
        <p:spPr>
          <a:xfrm>
            <a:off x="7633428" y="903733"/>
            <a:ext cx="3914164" cy="50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344</Words>
  <Application>Microsoft Office PowerPoint</Application>
  <PresentationFormat>Breitbild</PresentationFormat>
  <Paragraphs>45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Symbol</vt:lpstr>
      <vt:lpstr>The Hand</vt:lpstr>
      <vt:lpstr>The Hand Extrablack</vt:lpstr>
      <vt:lpstr>Office</vt:lpstr>
      <vt:lpstr>BRH – EBB 26.09.2023 08.30 – 13.30 Uhr</vt:lpstr>
      <vt:lpstr>PowerPoint-Präsentation</vt:lpstr>
      <vt:lpstr>Begrüßung Organisation Eisbrecher   </vt:lpstr>
      <vt:lpstr>Austausch in den professionellen Lerngemein-schaften</vt:lpstr>
      <vt:lpstr>Plenum</vt:lpstr>
      <vt:lpstr>Erziehen – Beraten - Betreuen</vt:lpstr>
      <vt:lpstr>Pause</vt:lpstr>
      <vt:lpstr>Erziehen – Beraten - Betreuen</vt:lpstr>
      <vt:lpstr>Portfolioeintrag</vt:lpstr>
      <vt:lpstr>Meine berufliche Handlungssituation</vt:lpstr>
      <vt:lpstr>BRH-Team: Organisation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BRH – 3. Setting 13.12.2022 9.30 – 13.00 Uhr</dc:title>
  <dc:creator>Erik Ulrich</dc:creator>
  <cp:lastModifiedBy>Buchmann, Anja (LA OF)</cp:lastModifiedBy>
  <cp:revision>19</cp:revision>
  <cp:lastPrinted>2023-09-26T06:03:10Z</cp:lastPrinted>
  <dcterms:created xsi:type="dcterms:W3CDTF">2022-12-01T15:13:36Z</dcterms:created>
  <dcterms:modified xsi:type="dcterms:W3CDTF">2023-09-26T06:33:05Z</dcterms:modified>
</cp:coreProperties>
</file>